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2"/>
    <p:sldId id="30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</p:sldIdLst>
  <p:sldSz cx="10080625" cy="7559675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-1312" y="-10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Picture 36"/>
          <p:cNvPicPr/>
          <p:nvPr/>
        </p:nvPicPr>
        <p:blipFill>
          <a:blip r:embed="rId2"/>
          <a:stretch/>
        </p:blipFill>
        <p:spPr>
          <a:xfrm>
            <a:off x="2291760" y="1769040"/>
            <a:ext cx="5495760" cy="4384800"/>
          </a:xfrm>
          <a:prstGeom prst="rect">
            <a:avLst/>
          </a:prstGeom>
          <a:ln>
            <a:noFill/>
          </a:ln>
        </p:spPr>
      </p:pic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291760" y="1769040"/>
            <a:ext cx="5495760" cy="4384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4400">
                <a:latin typeface="Arial"/>
              </a:rPr>
              <a:t>Click to edit the title text format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3200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800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Arial"/>
              </a:rPr>
              <a:t>Seventh Outline Level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>
                <a:latin typeface="Times New Roman"/>
              </a:rPr>
              <a:t>&lt;date/time&gt;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400">
                <a:latin typeface="Times New Roman"/>
              </a:rPr>
              <a:t>&lt;footer&gt;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6E530496-0906-4DD1-A494-E38DD857B1CA}" type="slidenum">
              <a:rPr lang="en-US" sz="1400">
                <a:latin typeface="Times New Roman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000080"/>
                </a:solidFill>
                <a:latin typeface="Arial"/>
              </a:rPr>
              <a:t>Quantum Computers…When</a:t>
            </a:r>
            <a:r>
              <a:rPr lang="en-US" sz="4400" dirty="0" smtClean="0">
                <a:solidFill>
                  <a:srgbClr val="000080"/>
                </a:solidFill>
                <a:latin typeface="Arial"/>
              </a:rPr>
              <a:t>?</a:t>
            </a:r>
            <a:endParaRPr dirty="0"/>
          </a:p>
        </p:txBody>
      </p:sp>
      <p:sp>
        <p:nvSpPr>
          <p:cNvPr id="258" name="TextShape 2"/>
          <p:cNvSpPr txBox="1"/>
          <p:nvPr/>
        </p:nvSpPr>
        <p:spPr>
          <a:xfrm>
            <a:off x="217926" y="1563480"/>
            <a:ext cx="9602640" cy="121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n-US" sz="2800" dirty="0">
                <a:latin typeface="Arial"/>
              </a:rPr>
              <a:t>We do not yet have large scale general-purpose quantum computers, though many approaches are being pursued.</a:t>
            </a:r>
            <a:endParaRPr dirty="0"/>
          </a:p>
        </p:txBody>
      </p:sp>
      <p:pic>
        <p:nvPicPr>
          <p:cNvPr id="259" name="Picture 258"/>
          <p:cNvPicPr/>
          <p:nvPr/>
        </p:nvPicPr>
        <p:blipFill>
          <a:blip r:embed="rId2"/>
          <a:stretch/>
        </p:blipFill>
        <p:spPr>
          <a:xfrm>
            <a:off x="432720" y="3016080"/>
            <a:ext cx="1978941" cy="2037984"/>
          </a:xfrm>
          <a:prstGeom prst="rect">
            <a:avLst/>
          </a:prstGeom>
          <a:ln>
            <a:noFill/>
          </a:ln>
        </p:spPr>
      </p:pic>
      <p:sp>
        <p:nvSpPr>
          <p:cNvPr id="260" name="TextShape 3"/>
          <p:cNvSpPr txBox="1"/>
          <p:nvPr/>
        </p:nvSpPr>
        <p:spPr>
          <a:xfrm>
            <a:off x="2665440" y="3403440"/>
            <a:ext cx="6156360" cy="16761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dirty="0">
                <a:latin typeface="Arial"/>
              </a:rPr>
              <a:t>Quantum computers are 25 </a:t>
            </a:r>
            <a:r>
              <a:rPr lang="en-US" sz="2800" dirty="0" smtClean="0">
                <a:latin typeface="Arial"/>
              </a:rPr>
              <a:t>years</a:t>
            </a:r>
            <a:r>
              <a:rPr lang="en-US" dirty="0"/>
              <a:t> </a:t>
            </a:r>
            <a:r>
              <a:rPr lang="en-US" sz="2800" dirty="0" smtClean="0">
                <a:latin typeface="Arial"/>
              </a:rPr>
              <a:t>in </a:t>
            </a:r>
            <a:r>
              <a:rPr lang="en-US" sz="2800" dirty="0">
                <a:latin typeface="Arial"/>
              </a:rPr>
              <a:t>the future and always will be.</a:t>
            </a:r>
            <a:endParaRPr dirty="0"/>
          </a:p>
        </p:txBody>
      </p:sp>
      <p:sp>
        <p:nvSpPr>
          <p:cNvPr id="261" name="TextShape 4"/>
          <p:cNvSpPr txBox="1"/>
          <p:nvPr/>
        </p:nvSpPr>
        <p:spPr>
          <a:xfrm>
            <a:off x="8821800" y="3160440"/>
            <a:ext cx="858960" cy="145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9600">
                <a:solidFill>
                  <a:srgbClr val="C5000B"/>
                </a:solidFill>
                <a:latin typeface="Arial"/>
              </a:rPr>
              <a:t>?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8681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Picture 324"/>
          <p:cNvPicPr/>
          <p:nvPr/>
        </p:nvPicPr>
        <p:blipFill>
          <a:blip r:embed="rId2"/>
          <a:stretch/>
        </p:blipFill>
        <p:spPr>
          <a:xfrm>
            <a:off x="709560" y="595440"/>
            <a:ext cx="8304480" cy="4298040"/>
          </a:xfrm>
          <a:prstGeom prst="rect">
            <a:avLst/>
          </a:prstGeom>
          <a:ln>
            <a:noFill/>
          </a:ln>
        </p:spPr>
      </p:pic>
      <p:sp>
        <p:nvSpPr>
          <p:cNvPr id="326" name="TextShape 1"/>
          <p:cNvSpPr txBox="1"/>
          <p:nvPr/>
        </p:nvSpPr>
        <p:spPr>
          <a:xfrm>
            <a:off x="4261320" y="4893480"/>
            <a:ext cx="5466876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[Image credit: M. </a:t>
            </a:r>
            <a:r>
              <a:rPr lang="en-US" dirty="0" err="1">
                <a:latin typeface="Arial"/>
              </a:rPr>
              <a:t>Devoret</a:t>
            </a:r>
            <a:r>
              <a:rPr lang="en-US" dirty="0">
                <a:latin typeface="Arial"/>
              </a:rPr>
              <a:t> and R. </a:t>
            </a:r>
            <a:r>
              <a:rPr lang="en-US" dirty="0" err="1">
                <a:latin typeface="Arial"/>
              </a:rPr>
              <a:t>Schoelkopf</a:t>
            </a:r>
            <a:r>
              <a:rPr lang="en-US" dirty="0">
                <a:latin typeface="Arial"/>
              </a:rPr>
              <a:t>]</a:t>
            </a:r>
            <a:endParaRPr dirty="0"/>
          </a:p>
        </p:txBody>
      </p:sp>
      <p:sp>
        <p:nvSpPr>
          <p:cNvPr id="327" name="TextShape 2"/>
          <p:cNvSpPr txBox="1"/>
          <p:nvPr/>
        </p:nvSpPr>
        <p:spPr>
          <a:xfrm>
            <a:off x="372817" y="6130440"/>
            <a:ext cx="9355379" cy="10018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dirty="0">
                <a:latin typeface="Arial"/>
              </a:rPr>
              <a:t>We've made a lot of progress, but we've still</a:t>
            </a:r>
            <a:endParaRPr dirty="0"/>
          </a:p>
          <a:p>
            <a:r>
              <a:rPr lang="en-US" sz="3200" dirty="0">
                <a:latin typeface="Arial"/>
              </a:rPr>
              <a:t>got a long way to go.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000080"/>
                </a:solidFill>
                <a:latin typeface="Arial"/>
              </a:rPr>
              <a:t>Quantum Computers…When</a:t>
            </a:r>
            <a:r>
              <a:rPr lang="en-US" sz="4400" dirty="0" smtClean="0">
                <a:solidFill>
                  <a:srgbClr val="000080"/>
                </a:solidFill>
                <a:latin typeface="Arial"/>
              </a:rPr>
              <a:t>?</a:t>
            </a:r>
            <a:endParaRPr dirty="0"/>
          </a:p>
        </p:txBody>
      </p:sp>
      <p:sp>
        <p:nvSpPr>
          <p:cNvPr id="258" name="TextShape 2"/>
          <p:cNvSpPr txBox="1"/>
          <p:nvPr/>
        </p:nvSpPr>
        <p:spPr>
          <a:xfrm>
            <a:off x="217926" y="1563480"/>
            <a:ext cx="9602640" cy="121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n-US" sz="2800" dirty="0">
                <a:latin typeface="Arial"/>
              </a:rPr>
              <a:t>We do not yet have large scale general-purpose quantum computers, though many approaches are being pursued.</a:t>
            </a:r>
            <a:endParaRPr dirty="0"/>
          </a:p>
        </p:txBody>
      </p:sp>
      <p:pic>
        <p:nvPicPr>
          <p:cNvPr id="259" name="Picture 258"/>
          <p:cNvPicPr/>
          <p:nvPr/>
        </p:nvPicPr>
        <p:blipFill>
          <a:blip r:embed="rId2"/>
          <a:stretch/>
        </p:blipFill>
        <p:spPr>
          <a:xfrm>
            <a:off x="432720" y="3016080"/>
            <a:ext cx="1978941" cy="2037984"/>
          </a:xfrm>
          <a:prstGeom prst="rect">
            <a:avLst/>
          </a:prstGeom>
          <a:ln>
            <a:noFill/>
          </a:ln>
        </p:spPr>
      </p:pic>
      <p:sp>
        <p:nvSpPr>
          <p:cNvPr id="260" name="TextShape 3"/>
          <p:cNvSpPr txBox="1"/>
          <p:nvPr/>
        </p:nvSpPr>
        <p:spPr>
          <a:xfrm>
            <a:off x="2665440" y="3403440"/>
            <a:ext cx="6156360" cy="16761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dirty="0">
                <a:latin typeface="Arial"/>
              </a:rPr>
              <a:t>Quantum computers are 25 </a:t>
            </a:r>
            <a:r>
              <a:rPr lang="en-US" sz="2800" dirty="0" smtClean="0">
                <a:latin typeface="Arial"/>
              </a:rPr>
              <a:t>years</a:t>
            </a:r>
            <a:r>
              <a:rPr lang="en-US" dirty="0"/>
              <a:t> </a:t>
            </a:r>
            <a:r>
              <a:rPr lang="en-US" sz="2800" dirty="0" smtClean="0">
                <a:latin typeface="Arial"/>
              </a:rPr>
              <a:t>in </a:t>
            </a:r>
            <a:r>
              <a:rPr lang="en-US" sz="2800" dirty="0">
                <a:latin typeface="Arial"/>
              </a:rPr>
              <a:t>the future and always will be.</a:t>
            </a:r>
            <a:endParaRPr dirty="0"/>
          </a:p>
        </p:txBody>
      </p:sp>
      <p:sp>
        <p:nvSpPr>
          <p:cNvPr id="261" name="TextShape 4"/>
          <p:cNvSpPr txBox="1"/>
          <p:nvPr/>
        </p:nvSpPr>
        <p:spPr>
          <a:xfrm>
            <a:off x="8821800" y="3160440"/>
            <a:ext cx="858960" cy="14529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9600">
                <a:solidFill>
                  <a:srgbClr val="C5000B"/>
                </a:solidFill>
                <a:latin typeface="Arial"/>
              </a:rPr>
              <a:t>?</a:t>
            </a:r>
            <a:endParaRPr/>
          </a:p>
        </p:txBody>
      </p:sp>
      <p:pic>
        <p:nvPicPr>
          <p:cNvPr id="7" name="Picture 6"/>
          <p:cNvPicPr/>
          <p:nvPr/>
        </p:nvPicPr>
        <p:blipFill>
          <a:blip r:embed="rId3"/>
          <a:stretch/>
        </p:blipFill>
        <p:spPr>
          <a:xfrm>
            <a:off x="781920" y="5601600"/>
            <a:ext cx="1798560" cy="1349280"/>
          </a:xfrm>
          <a:prstGeom prst="rect">
            <a:avLst/>
          </a:prstGeom>
          <a:ln>
            <a:noFill/>
          </a:ln>
        </p:spPr>
      </p:pic>
      <p:sp>
        <p:nvSpPr>
          <p:cNvPr id="8" name="TextShape 5"/>
          <p:cNvSpPr txBox="1"/>
          <p:nvPr/>
        </p:nvSpPr>
        <p:spPr>
          <a:xfrm>
            <a:off x="790880" y="5227920"/>
            <a:ext cx="18745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Trapped Ions</a:t>
            </a:r>
            <a:endParaRPr dirty="0"/>
          </a:p>
        </p:txBody>
      </p:sp>
      <p:sp>
        <p:nvSpPr>
          <p:cNvPr id="9" name="TextShape 6"/>
          <p:cNvSpPr txBox="1"/>
          <p:nvPr/>
        </p:nvSpPr>
        <p:spPr>
          <a:xfrm>
            <a:off x="732599" y="6955920"/>
            <a:ext cx="2203335" cy="269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dirty="0">
                <a:latin typeface="Arial"/>
              </a:rPr>
              <a:t>[ </a:t>
            </a:r>
            <a:r>
              <a:rPr lang="en-US" sz="1200" dirty="0" err="1">
                <a:latin typeface="Arial"/>
              </a:rPr>
              <a:t>Wineland</a:t>
            </a:r>
            <a:r>
              <a:rPr lang="en-US" sz="1200" dirty="0">
                <a:latin typeface="Arial"/>
              </a:rPr>
              <a:t> group, NIST ]</a:t>
            </a:r>
            <a:endParaRPr dirty="0"/>
          </a:p>
        </p:txBody>
      </p:sp>
      <p:pic>
        <p:nvPicPr>
          <p:cNvPr id="10" name="Picture 9"/>
          <p:cNvPicPr/>
          <p:nvPr/>
        </p:nvPicPr>
        <p:blipFill>
          <a:blip r:embed="rId4"/>
          <a:stretch/>
        </p:blipFill>
        <p:spPr>
          <a:xfrm>
            <a:off x="3312000" y="5584680"/>
            <a:ext cx="2558880" cy="1355040"/>
          </a:xfrm>
          <a:prstGeom prst="rect">
            <a:avLst/>
          </a:prstGeom>
          <a:ln>
            <a:noFill/>
          </a:ln>
        </p:spPr>
      </p:pic>
      <p:sp>
        <p:nvSpPr>
          <p:cNvPr id="11" name="TextShape 7"/>
          <p:cNvSpPr txBox="1"/>
          <p:nvPr/>
        </p:nvSpPr>
        <p:spPr>
          <a:xfrm>
            <a:off x="3129875" y="5238360"/>
            <a:ext cx="3044908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Superconducting Circuits</a:t>
            </a:r>
            <a:endParaRPr dirty="0"/>
          </a:p>
        </p:txBody>
      </p:sp>
      <p:sp>
        <p:nvSpPr>
          <p:cNvPr id="12" name="TextShape 8"/>
          <p:cNvSpPr txBox="1"/>
          <p:nvPr/>
        </p:nvSpPr>
        <p:spPr>
          <a:xfrm>
            <a:off x="3692880" y="6879240"/>
            <a:ext cx="2062484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dirty="0">
                <a:latin typeface="Arial"/>
              </a:rPr>
              <a:t>[ </a:t>
            </a:r>
            <a:r>
              <a:rPr lang="en-US" sz="1200" dirty="0" err="1">
                <a:latin typeface="Arial"/>
              </a:rPr>
              <a:t>Mooij</a:t>
            </a:r>
            <a:r>
              <a:rPr lang="en-US" sz="1200" dirty="0">
                <a:latin typeface="Arial"/>
              </a:rPr>
              <a:t> group, TU Delft]</a:t>
            </a:r>
            <a:r>
              <a:rPr lang="en-US" dirty="0">
                <a:latin typeface="Arial"/>
              </a:rPr>
              <a:t> </a:t>
            </a:r>
            <a:endParaRPr dirty="0"/>
          </a:p>
        </p:txBody>
      </p:sp>
      <p:pic>
        <p:nvPicPr>
          <p:cNvPr id="13" name="Picture 12"/>
          <p:cNvPicPr/>
          <p:nvPr/>
        </p:nvPicPr>
        <p:blipFill>
          <a:blip r:embed="rId5"/>
          <a:stretch/>
        </p:blipFill>
        <p:spPr>
          <a:xfrm>
            <a:off x="6575040" y="5576040"/>
            <a:ext cx="1954440" cy="1464480"/>
          </a:xfrm>
          <a:prstGeom prst="rect">
            <a:avLst/>
          </a:prstGeom>
          <a:ln>
            <a:noFill/>
          </a:ln>
        </p:spPr>
      </p:pic>
      <p:sp>
        <p:nvSpPr>
          <p:cNvPr id="14" name="TextShape 9"/>
          <p:cNvSpPr txBox="1"/>
          <p:nvPr/>
        </p:nvSpPr>
        <p:spPr>
          <a:xfrm>
            <a:off x="6575040" y="5229720"/>
            <a:ext cx="2246760" cy="346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Quantum Dots</a:t>
            </a:r>
            <a:endParaRPr dirty="0"/>
          </a:p>
        </p:txBody>
      </p:sp>
      <p:sp>
        <p:nvSpPr>
          <p:cNvPr id="15" name="TextShape 10"/>
          <p:cNvSpPr txBox="1"/>
          <p:nvPr/>
        </p:nvSpPr>
        <p:spPr>
          <a:xfrm>
            <a:off x="6644880" y="7102440"/>
            <a:ext cx="2176920" cy="261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dirty="0">
                <a:latin typeface="Arial"/>
              </a:rPr>
              <a:t>[Paul group, U. Glasgow ]</a:t>
            </a:r>
            <a:endParaRPr dirty="0"/>
          </a:p>
        </p:txBody>
      </p:sp>
      <p:sp>
        <p:nvSpPr>
          <p:cNvPr id="16" name="TextShape 11"/>
          <p:cNvSpPr txBox="1"/>
          <p:nvPr/>
        </p:nvSpPr>
        <p:spPr>
          <a:xfrm>
            <a:off x="8694000" y="6419160"/>
            <a:ext cx="909000" cy="490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n-US" sz="2800" dirty="0">
                <a:latin typeface="Arial"/>
              </a:rPr>
              <a:t>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6589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solidFill>
                  <a:srgbClr val="000080"/>
                </a:solidFill>
                <a:latin typeface="Arial"/>
              </a:rPr>
              <a:t>A Frequently Made Argument</a:t>
            </a:r>
            <a:endParaRPr/>
          </a:p>
        </p:txBody>
      </p:sp>
      <p:pic>
        <p:nvPicPr>
          <p:cNvPr id="278" name="Picture 277"/>
          <p:cNvPicPr/>
          <p:nvPr/>
        </p:nvPicPr>
        <p:blipFill>
          <a:blip r:embed="rId2"/>
          <a:stretch/>
        </p:blipFill>
        <p:spPr>
          <a:xfrm>
            <a:off x="1408680" y="1563480"/>
            <a:ext cx="7085880" cy="4334760"/>
          </a:xfrm>
          <a:prstGeom prst="rect">
            <a:avLst/>
          </a:prstGeom>
          <a:ln>
            <a:noFill/>
          </a:ln>
        </p:spPr>
      </p:pic>
      <p:sp>
        <p:nvSpPr>
          <p:cNvPr id="279" name="TextShape 2"/>
          <p:cNvSpPr txBox="1"/>
          <p:nvPr/>
        </p:nvSpPr>
        <p:spPr>
          <a:xfrm>
            <a:off x="244661" y="5983200"/>
            <a:ext cx="9600041" cy="10070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dirty="0">
                <a:latin typeface="Arial"/>
              </a:rPr>
              <a:t>Quantum Moore's law: Number of </a:t>
            </a:r>
            <a:r>
              <a:rPr lang="en-US" sz="2400" dirty="0" err="1">
                <a:latin typeface="Arial"/>
              </a:rPr>
              <a:t>qubits</a:t>
            </a:r>
            <a:r>
              <a:rPr lang="en-US" sz="2400" dirty="0">
                <a:latin typeface="Arial"/>
              </a:rPr>
              <a:t> doubles every </a:t>
            </a:r>
            <a:r>
              <a:rPr lang="en-US" sz="2400" dirty="0" smtClean="0">
                <a:latin typeface="Arial"/>
              </a:rPr>
              <a:t>6 </a:t>
            </a:r>
            <a:r>
              <a:rPr lang="en-US" sz="2400" dirty="0" smtClean="0">
                <a:latin typeface="Arial"/>
              </a:rPr>
              <a:t>years</a:t>
            </a:r>
            <a:r>
              <a:rPr lang="en-US" sz="2400" dirty="0">
                <a:latin typeface="Arial"/>
              </a:rPr>
              <a:t>.</a:t>
            </a:r>
            <a:endParaRPr dirty="0"/>
          </a:p>
        </p:txBody>
      </p:sp>
      <p:sp>
        <p:nvSpPr>
          <p:cNvPr id="280" name="TextShape 3"/>
          <p:cNvSpPr txBox="1"/>
          <p:nvPr/>
        </p:nvSpPr>
        <p:spPr>
          <a:xfrm>
            <a:off x="361167" y="6702120"/>
            <a:ext cx="8970911" cy="430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400" dirty="0">
                <a:latin typeface="Arial"/>
              </a:rPr>
              <a:t>My opinion: Number of </a:t>
            </a:r>
            <a:r>
              <a:rPr lang="en-US" sz="2400" dirty="0" err="1">
                <a:latin typeface="Arial"/>
              </a:rPr>
              <a:t>qubits</a:t>
            </a:r>
            <a:r>
              <a:rPr lang="en-US" sz="2400" dirty="0">
                <a:latin typeface="Arial"/>
              </a:rPr>
              <a:t> is the </a:t>
            </a:r>
            <a:r>
              <a:rPr lang="en-US" sz="2400" dirty="0">
                <a:solidFill>
                  <a:srgbClr val="C5000B"/>
                </a:solidFill>
                <a:latin typeface="Arial"/>
              </a:rPr>
              <a:t>wrong metric</a:t>
            </a:r>
            <a:r>
              <a:rPr lang="en-US" sz="2400" dirty="0">
                <a:latin typeface="Arial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186409" y="301320"/>
            <a:ext cx="9681594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600" dirty="0">
                <a:solidFill>
                  <a:srgbClr val="000080"/>
                </a:solidFill>
                <a:latin typeface="Arial"/>
              </a:rPr>
              <a:t>Why is it hard to build a quantum computer?</a:t>
            </a:r>
            <a:endParaRPr dirty="0"/>
          </a:p>
        </p:txBody>
      </p:sp>
      <p:sp>
        <p:nvSpPr>
          <p:cNvPr id="282" name="TextShape 2"/>
          <p:cNvSpPr txBox="1"/>
          <p:nvPr/>
        </p:nvSpPr>
        <p:spPr>
          <a:xfrm>
            <a:off x="504360" y="1700962"/>
            <a:ext cx="9071640" cy="55296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n-US" sz="3200" dirty="0">
                <a:latin typeface="Arial"/>
              </a:rPr>
              <a:t>Quantum states are very fragile and must be extremely well isolated.</a:t>
            </a: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pPr>
              <a:buSzPct val="45000"/>
            </a:pPr>
            <a:r>
              <a:rPr lang="en-US" sz="3200" dirty="0">
                <a:latin typeface="Arial"/>
              </a:rPr>
              <a:t>In the early days, many prominent scientists thought that quantum computation was doomed for this reason. (analog computing, anyone?)</a:t>
            </a:r>
            <a:endParaRPr dirty="0"/>
          </a:p>
          <a:p>
            <a:pPr>
              <a:buSzPct val="45000"/>
              <a:buFont typeface="StarSymbol"/>
              <a:buChar char=""/>
            </a:pPr>
            <a:endParaRPr dirty="0"/>
          </a:p>
          <a:p>
            <a:pPr>
              <a:buSzPct val="45000"/>
            </a:pPr>
            <a:r>
              <a:rPr lang="en-US" sz="3200" dirty="0">
                <a:latin typeface="Arial"/>
              </a:rPr>
              <a:t>A 1996/1997 breakthrough convinced all but diehard skeptics that quantum computation is scalable, in principle.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solidFill>
                  <a:srgbClr val="000080"/>
                </a:solidFill>
                <a:latin typeface="Arial"/>
              </a:rPr>
              <a:t>Threshold Theorem</a:t>
            </a:r>
            <a:endParaRPr/>
          </a:p>
        </p:txBody>
      </p:sp>
      <p:sp>
        <p:nvSpPr>
          <p:cNvPr id="284" name="CustomShape 2"/>
          <p:cNvSpPr/>
          <p:nvPr/>
        </p:nvSpPr>
        <p:spPr>
          <a:xfrm>
            <a:off x="407769" y="1472040"/>
            <a:ext cx="8726250" cy="2244448"/>
          </a:xfrm>
          <a:prstGeom prst="rect">
            <a:avLst/>
          </a:prstGeom>
          <a:solidFill>
            <a:srgbClr val="E6E64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5" name="TextShape 3"/>
          <p:cNvSpPr txBox="1"/>
          <p:nvPr/>
        </p:nvSpPr>
        <p:spPr>
          <a:xfrm>
            <a:off x="503999" y="1602000"/>
            <a:ext cx="8746525" cy="1913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b="1" dirty="0">
                <a:latin typeface="Arial"/>
              </a:rPr>
              <a:t>Theorem (loosely stated)</a:t>
            </a:r>
            <a:r>
              <a:rPr lang="en-US" sz="2800" dirty="0">
                <a:latin typeface="Arial"/>
              </a:rPr>
              <a:t>: If error per</a:t>
            </a:r>
            <a:endParaRPr sz="2800" dirty="0"/>
          </a:p>
          <a:p>
            <a:r>
              <a:rPr lang="en-US" sz="2800" dirty="0">
                <a:latin typeface="Arial"/>
              </a:rPr>
              <a:t>quantum operation can be brought below 0.5%,</a:t>
            </a:r>
            <a:endParaRPr sz="2800" dirty="0"/>
          </a:p>
          <a:p>
            <a:r>
              <a:rPr lang="en-US" sz="2800" dirty="0">
                <a:latin typeface="Arial"/>
              </a:rPr>
              <a:t>arbitrarily long quantum computations can be</a:t>
            </a:r>
            <a:endParaRPr sz="2800" dirty="0"/>
          </a:p>
          <a:p>
            <a:r>
              <a:rPr lang="en-US" sz="2800" dirty="0">
                <a:latin typeface="Arial"/>
              </a:rPr>
              <a:t>performed by correcting errors as you go. </a:t>
            </a:r>
            <a:endParaRPr sz="2800" dirty="0"/>
          </a:p>
        </p:txBody>
      </p:sp>
      <p:pic>
        <p:nvPicPr>
          <p:cNvPr id="286" name="Picture 285"/>
          <p:cNvPicPr/>
          <p:nvPr/>
        </p:nvPicPr>
        <p:blipFill>
          <a:blip r:embed="rId2"/>
          <a:stretch/>
        </p:blipFill>
        <p:spPr>
          <a:xfrm>
            <a:off x="3296160" y="3996360"/>
            <a:ext cx="1252080" cy="1285560"/>
          </a:xfrm>
          <a:prstGeom prst="rect">
            <a:avLst/>
          </a:prstGeom>
          <a:ln>
            <a:noFill/>
          </a:ln>
        </p:spPr>
      </p:pic>
      <p:pic>
        <p:nvPicPr>
          <p:cNvPr id="287" name="Picture 286"/>
          <p:cNvPicPr/>
          <p:nvPr/>
        </p:nvPicPr>
        <p:blipFill>
          <a:blip r:embed="rId3"/>
          <a:stretch/>
        </p:blipFill>
        <p:spPr>
          <a:xfrm>
            <a:off x="7440840" y="3915360"/>
            <a:ext cx="1182960" cy="1392840"/>
          </a:xfrm>
          <a:prstGeom prst="rect">
            <a:avLst/>
          </a:prstGeom>
          <a:ln>
            <a:noFill/>
          </a:ln>
        </p:spPr>
      </p:pic>
      <p:pic>
        <p:nvPicPr>
          <p:cNvPr id="288" name="Picture 287"/>
          <p:cNvPicPr/>
          <p:nvPr/>
        </p:nvPicPr>
        <p:blipFill>
          <a:blip r:embed="rId4"/>
          <a:stretch/>
        </p:blipFill>
        <p:spPr>
          <a:xfrm>
            <a:off x="1290240" y="3844800"/>
            <a:ext cx="1143720" cy="1479960"/>
          </a:xfrm>
          <a:prstGeom prst="rect">
            <a:avLst/>
          </a:prstGeom>
          <a:ln>
            <a:noFill/>
          </a:ln>
        </p:spPr>
      </p:pic>
      <p:pic>
        <p:nvPicPr>
          <p:cNvPr id="289" name="Picture 288"/>
          <p:cNvPicPr/>
          <p:nvPr/>
        </p:nvPicPr>
        <p:blipFill>
          <a:blip r:embed="rId5"/>
          <a:stretch/>
        </p:blipFill>
        <p:spPr>
          <a:xfrm>
            <a:off x="7628400" y="5740920"/>
            <a:ext cx="1063440" cy="1347120"/>
          </a:xfrm>
          <a:prstGeom prst="rect">
            <a:avLst/>
          </a:prstGeom>
          <a:ln>
            <a:noFill/>
          </a:ln>
        </p:spPr>
      </p:pic>
      <p:pic>
        <p:nvPicPr>
          <p:cNvPr id="290" name="Picture 289"/>
          <p:cNvPicPr/>
          <p:nvPr/>
        </p:nvPicPr>
        <p:blipFill>
          <a:blip r:embed="rId6"/>
          <a:stretch/>
        </p:blipFill>
        <p:spPr>
          <a:xfrm>
            <a:off x="3452400" y="5643000"/>
            <a:ext cx="914040" cy="1492920"/>
          </a:xfrm>
          <a:prstGeom prst="rect">
            <a:avLst/>
          </a:prstGeom>
          <a:ln>
            <a:noFill/>
          </a:ln>
        </p:spPr>
      </p:pic>
      <p:pic>
        <p:nvPicPr>
          <p:cNvPr id="291" name="Picture 290"/>
          <p:cNvPicPr/>
          <p:nvPr/>
        </p:nvPicPr>
        <p:blipFill>
          <a:blip r:embed="rId7"/>
          <a:stretch/>
        </p:blipFill>
        <p:spPr>
          <a:xfrm>
            <a:off x="1286280" y="5858640"/>
            <a:ext cx="1185840" cy="1242360"/>
          </a:xfrm>
          <a:prstGeom prst="rect">
            <a:avLst/>
          </a:prstGeom>
          <a:ln>
            <a:noFill/>
          </a:ln>
        </p:spPr>
      </p:pic>
      <p:pic>
        <p:nvPicPr>
          <p:cNvPr id="292" name="Picture 291"/>
          <p:cNvPicPr/>
          <p:nvPr/>
        </p:nvPicPr>
        <p:blipFill>
          <a:blip r:embed="rId8"/>
          <a:stretch/>
        </p:blipFill>
        <p:spPr>
          <a:xfrm>
            <a:off x="5302800" y="3863520"/>
            <a:ext cx="1027080" cy="1540800"/>
          </a:xfrm>
          <a:prstGeom prst="rect">
            <a:avLst/>
          </a:prstGeom>
          <a:ln>
            <a:noFill/>
          </a:ln>
        </p:spPr>
      </p:pic>
      <p:sp>
        <p:nvSpPr>
          <p:cNvPr id="293" name="TextShape 4"/>
          <p:cNvSpPr txBox="1"/>
          <p:nvPr/>
        </p:nvSpPr>
        <p:spPr>
          <a:xfrm>
            <a:off x="1290240" y="5324760"/>
            <a:ext cx="118188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>
                <a:latin typeface="Arial"/>
              </a:rPr>
              <a:t>Aharonov</a:t>
            </a:r>
            <a:endParaRPr/>
          </a:p>
        </p:txBody>
      </p:sp>
      <p:pic>
        <p:nvPicPr>
          <p:cNvPr id="294" name="Picture 293"/>
          <p:cNvPicPr/>
          <p:nvPr/>
        </p:nvPicPr>
        <p:blipFill>
          <a:blip r:embed="rId9"/>
          <a:stretch/>
        </p:blipFill>
        <p:spPr>
          <a:xfrm>
            <a:off x="5177160" y="5845320"/>
            <a:ext cx="1387080" cy="1092240"/>
          </a:xfrm>
          <a:prstGeom prst="rect">
            <a:avLst/>
          </a:prstGeom>
          <a:ln>
            <a:noFill/>
          </a:ln>
        </p:spPr>
      </p:pic>
      <p:sp>
        <p:nvSpPr>
          <p:cNvPr id="295" name="TextShape 5"/>
          <p:cNvSpPr txBox="1"/>
          <p:nvPr/>
        </p:nvSpPr>
        <p:spPr>
          <a:xfrm>
            <a:off x="3507120" y="5281920"/>
            <a:ext cx="104112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dirty="0">
                <a:latin typeface="Arial"/>
              </a:rPr>
              <a:t>Ben-Or</a:t>
            </a:r>
            <a:endParaRPr dirty="0"/>
          </a:p>
        </p:txBody>
      </p:sp>
      <p:sp>
        <p:nvSpPr>
          <p:cNvPr id="296" name="TextShape 6"/>
          <p:cNvSpPr txBox="1"/>
          <p:nvPr/>
        </p:nvSpPr>
        <p:spPr>
          <a:xfrm>
            <a:off x="5550480" y="5361840"/>
            <a:ext cx="7794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dirty="0" err="1">
                <a:latin typeface="Arial"/>
              </a:rPr>
              <a:t>Shor</a:t>
            </a:r>
            <a:endParaRPr dirty="0"/>
          </a:p>
        </p:txBody>
      </p:sp>
      <p:sp>
        <p:nvSpPr>
          <p:cNvPr id="297" name="TextShape 7"/>
          <p:cNvSpPr txBox="1"/>
          <p:nvPr/>
        </p:nvSpPr>
        <p:spPr>
          <a:xfrm>
            <a:off x="7516079" y="5308200"/>
            <a:ext cx="1431531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dirty="0" err="1">
                <a:latin typeface="Arial"/>
              </a:rPr>
              <a:t>Calderbank</a:t>
            </a:r>
            <a:endParaRPr dirty="0"/>
          </a:p>
        </p:txBody>
      </p:sp>
      <p:sp>
        <p:nvSpPr>
          <p:cNvPr id="298" name="TextShape 8"/>
          <p:cNvSpPr txBox="1"/>
          <p:nvPr/>
        </p:nvSpPr>
        <p:spPr>
          <a:xfrm>
            <a:off x="1506600" y="7101000"/>
            <a:ext cx="92736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dirty="0" err="1">
                <a:latin typeface="Arial"/>
              </a:rPr>
              <a:t>Steane</a:t>
            </a:r>
            <a:endParaRPr dirty="0"/>
          </a:p>
        </p:txBody>
      </p:sp>
      <p:sp>
        <p:nvSpPr>
          <p:cNvPr id="299" name="TextShape 9"/>
          <p:cNvSpPr txBox="1"/>
          <p:nvPr/>
        </p:nvSpPr>
        <p:spPr>
          <a:xfrm>
            <a:off x="3671640" y="7135920"/>
            <a:ext cx="87660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dirty="0" err="1">
                <a:latin typeface="Arial"/>
              </a:rPr>
              <a:t>Knill</a:t>
            </a:r>
            <a:endParaRPr dirty="0"/>
          </a:p>
        </p:txBody>
      </p:sp>
      <p:sp>
        <p:nvSpPr>
          <p:cNvPr id="300" name="TextShape 10"/>
          <p:cNvSpPr txBox="1"/>
          <p:nvPr/>
        </p:nvSpPr>
        <p:spPr>
          <a:xfrm>
            <a:off x="5524200" y="6937560"/>
            <a:ext cx="930196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dirty="0" err="1">
                <a:latin typeface="Arial"/>
              </a:rPr>
              <a:t>Kitaev</a:t>
            </a:r>
            <a:endParaRPr dirty="0"/>
          </a:p>
        </p:txBody>
      </p:sp>
      <p:sp>
        <p:nvSpPr>
          <p:cNvPr id="301" name="TextShape 11"/>
          <p:cNvSpPr txBox="1"/>
          <p:nvPr/>
        </p:nvSpPr>
        <p:spPr>
          <a:xfrm>
            <a:off x="7628400" y="7088040"/>
            <a:ext cx="1319210" cy="316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600" dirty="0" err="1">
                <a:latin typeface="Arial"/>
              </a:rPr>
              <a:t>Laflamme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solidFill>
                  <a:srgbClr val="000080"/>
                </a:solidFill>
                <a:latin typeface="Arial"/>
              </a:rPr>
              <a:t>Progress in Quantum Computing</a:t>
            </a:r>
            <a:endParaRPr/>
          </a:p>
        </p:txBody>
      </p:sp>
      <p:sp>
        <p:nvSpPr>
          <p:cNvPr id="303" name="CustomShape 2"/>
          <p:cNvSpPr/>
          <p:nvPr/>
        </p:nvSpPr>
        <p:spPr>
          <a:xfrm>
            <a:off x="426240" y="2173320"/>
            <a:ext cx="2483280" cy="1377000"/>
          </a:xfrm>
          <a:prstGeom prst="rect">
            <a:avLst/>
          </a:prstGeom>
          <a:solidFill>
            <a:srgbClr val="E6E64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3200">
                <a:latin typeface="Arial"/>
              </a:rPr>
              <a:t>Threshold</a:t>
            </a:r>
            <a:endParaRPr/>
          </a:p>
          <a:p>
            <a:pPr algn="ctr"/>
            <a:r>
              <a:rPr lang="en-US" sz="3200">
                <a:latin typeface="Arial"/>
              </a:rPr>
              <a:t>Theorems</a:t>
            </a:r>
            <a:endParaRPr/>
          </a:p>
        </p:txBody>
      </p:sp>
      <p:sp>
        <p:nvSpPr>
          <p:cNvPr id="304" name="CustomShape 3"/>
          <p:cNvSpPr/>
          <p:nvPr/>
        </p:nvSpPr>
        <p:spPr>
          <a:xfrm>
            <a:off x="6885466" y="2208240"/>
            <a:ext cx="2841014" cy="1377000"/>
          </a:xfrm>
          <a:prstGeom prst="rect">
            <a:avLst/>
          </a:prstGeom>
          <a:solidFill>
            <a:srgbClr val="E6E64C"/>
          </a:solidFill>
          <a:ln w="18360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9000" tIns="54000" rIns="99000" bIns="54000" anchor="ctr"/>
          <a:lstStyle/>
          <a:p>
            <a:pPr algn="ctr"/>
            <a:r>
              <a:rPr lang="en-US" sz="3200">
                <a:latin typeface="Arial"/>
              </a:rPr>
              <a:t>Experimental</a:t>
            </a:r>
            <a:endParaRPr/>
          </a:p>
          <a:p>
            <a:pPr algn="ctr"/>
            <a:r>
              <a:rPr lang="en-US" sz="3200">
                <a:latin typeface="Arial"/>
              </a:rPr>
              <a:t>Error Rates</a:t>
            </a:r>
            <a:endParaRPr/>
          </a:p>
        </p:txBody>
      </p:sp>
      <p:sp>
        <p:nvSpPr>
          <p:cNvPr id="307" name="CustomShape 6"/>
          <p:cNvSpPr/>
          <p:nvPr/>
        </p:nvSpPr>
        <p:spPr>
          <a:xfrm>
            <a:off x="4736880" y="2667240"/>
            <a:ext cx="467280" cy="433080"/>
          </a:xfrm>
          <a:prstGeom prst="star5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08" name="TextShape 7"/>
          <p:cNvSpPr txBox="1"/>
          <p:nvPr/>
        </p:nvSpPr>
        <p:spPr>
          <a:xfrm>
            <a:off x="987120" y="3697560"/>
            <a:ext cx="1331336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dirty="0">
                <a:latin typeface="Arial"/>
              </a:rPr>
              <a:t>0.0001%</a:t>
            </a:r>
            <a:endParaRPr dirty="0"/>
          </a:p>
          <a:p>
            <a:r>
              <a:rPr lang="en-US" dirty="0">
                <a:latin typeface="Arial"/>
              </a:rPr>
              <a:t>(1997)</a:t>
            </a:r>
            <a:endParaRPr dirty="0"/>
          </a:p>
        </p:txBody>
      </p:sp>
      <p:sp>
        <p:nvSpPr>
          <p:cNvPr id="309" name="TextShape 8"/>
          <p:cNvSpPr txBox="1"/>
          <p:nvPr/>
        </p:nvSpPr>
        <p:spPr>
          <a:xfrm>
            <a:off x="4580279" y="3688920"/>
            <a:ext cx="1116831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dirty="0">
                <a:latin typeface="Arial"/>
              </a:rPr>
              <a:t>0.5%</a:t>
            </a:r>
            <a:endParaRPr dirty="0"/>
          </a:p>
          <a:p>
            <a:pPr algn="ctr"/>
            <a:r>
              <a:rPr lang="en-US" dirty="0">
                <a:latin typeface="Arial"/>
              </a:rPr>
              <a:t>(2015)</a:t>
            </a:r>
            <a:endParaRPr dirty="0"/>
          </a:p>
        </p:txBody>
      </p:sp>
      <p:sp>
        <p:nvSpPr>
          <p:cNvPr id="310" name="TextShape 9"/>
          <p:cNvSpPr txBox="1"/>
          <p:nvPr/>
        </p:nvSpPr>
        <p:spPr>
          <a:xfrm>
            <a:off x="8027279" y="3792600"/>
            <a:ext cx="1106739" cy="602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en-US" dirty="0">
                <a:latin typeface="Arial"/>
              </a:rPr>
              <a:t>5%</a:t>
            </a:r>
            <a:endParaRPr dirty="0"/>
          </a:p>
          <a:p>
            <a:pPr algn="ctr"/>
            <a:r>
              <a:rPr lang="en-US" dirty="0">
                <a:latin typeface="Arial"/>
              </a:rPr>
              <a:t>(1995)</a:t>
            </a:r>
            <a:endParaRPr dirty="0"/>
          </a:p>
        </p:txBody>
      </p:sp>
      <p:sp>
        <p:nvSpPr>
          <p:cNvPr id="311" name="TextShape 10"/>
          <p:cNvSpPr txBox="1"/>
          <p:nvPr/>
        </p:nvSpPr>
        <p:spPr>
          <a:xfrm>
            <a:off x="398880" y="4823280"/>
            <a:ext cx="9327600" cy="24685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dirty="0">
                <a:latin typeface="Arial"/>
              </a:rPr>
              <a:t>Theorists improve error correction schemes</a:t>
            </a:r>
            <a:endParaRPr sz="2800" dirty="0"/>
          </a:p>
          <a:p>
            <a:r>
              <a:rPr lang="en-US" sz="2800" dirty="0">
                <a:latin typeface="Arial"/>
              </a:rPr>
              <a:t>to tolerate higher error </a:t>
            </a:r>
            <a:r>
              <a:rPr lang="en-US" sz="2800" dirty="0" smtClean="0">
                <a:latin typeface="Arial"/>
              </a:rPr>
              <a:t>rates</a:t>
            </a:r>
            <a:endParaRPr lang="en-US" sz="2800" dirty="0"/>
          </a:p>
          <a:p>
            <a:endParaRPr sz="1000" dirty="0"/>
          </a:p>
          <a:p>
            <a:r>
              <a:rPr lang="en-US" sz="2800" dirty="0">
                <a:latin typeface="Arial"/>
              </a:rPr>
              <a:t>Experimentalists achieve lower error rates</a:t>
            </a:r>
            <a:r>
              <a:rPr lang="en-US" sz="2800" dirty="0" smtClean="0">
                <a:latin typeface="Arial"/>
              </a:rPr>
              <a:t>.</a:t>
            </a:r>
            <a:endParaRPr lang="en-US" sz="2800" dirty="0"/>
          </a:p>
          <a:p>
            <a:endParaRPr sz="1000" dirty="0"/>
          </a:p>
          <a:p>
            <a:r>
              <a:rPr lang="en-US" sz="2800" dirty="0">
                <a:latin typeface="Arial"/>
              </a:rPr>
              <a:t>When these numbers meet we can think about scaling up.</a:t>
            </a:r>
            <a:endParaRPr sz="2800" dirty="0"/>
          </a:p>
        </p:txBody>
      </p:sp>
      <p:sp>
        <p:nvSpPr>
          <p:cNvPr id="2" name="Right Arrow 1"/>
          <p:cNvSpPr/>
          <p:nvPr/>
        </p:nvSpPr>
        <p:spPr>
          <a:xfrm>
            <a:off x="3145644" y="2726797"/>
            <a:ext cx="1316511" cy="43106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Arrow 2"/>
          <p:cNvSpPr/>
          <p:nvPr/>
        </p:nvSpPr>
        <p:spPr>
          <a:xfrm>
            <a:off x="5382547" y="2726797"/>
            <a:ext cx="1316510" cy="43106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>
                <a:solidFill>
                  <a:srgbClr val="000080"/>
                </a:solidFill>
                <a:latin typeface="Arial"/>
              </a:rPr>
              <a:t>A Real Quantum Moore's Law</a:t>
            </a:r>
            <a:endParaRPr/>
          </a:p>
        </p:txBody>
      </p:sp>
      <p:pic>
        <p:nvPicPr>
          <p:cNvPr id="313" name="Picture 312"/>
          <p:cNvPicPr/>
          <p:nvPr/>
        </p:nvPicPr>
        <p:blipFill>
          <a:blip r:embed="rId2"/>
          <a:stretch/>
        </p:blipFill>
        <p:spPr>
          <a:xfrm>
            <a:off x="504000" y="1346040"/>
            <a:ext cx="4634280" cy="5777280"/>
          </a:xfrm>
          <a:prstGeom prst="rect">
            <a:avLst/>
          </a:prstGeom>
          <a:ln>
            <a:noFill/>
          </a:ln>
        </p:spPr>
      </p:pic>
      <p:sp>
        <p:nvSpPr>
          <p:cNvPr id="314" name="TextShape 2"/>
          <p:cNvSpPr txBox="1"/>
          <p:nvPr/>
        </p:nvSpPr>
        <p:spPr>
          <a:xfrm>
            <a:off x="5242741" y="1818360"/>
            <a:ext cx="4520407" cy="709784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dirty="0">
                <a:latin typeface="Arial"/>
              </a:rPr>
              <a:t>Superconducting </a:t>
            </a:r>
            <a:r>
              <a:rPr lang="en-US" sz="2800" dirty="0" err="1">
                <a:latin typeface="Arial"/>
              </a:rPr>
              <a:t>Qubits</a:t>
            </a:r>
            <a:r>
              <a:rPr lang="en-US" sz="2800" dirty="0">
                <a:latin typeface="Arial"/>
              </a:rPr>
              <a:t>:</a:t>
            </a:r>
            <a:endParaRPr dirty="0"/>
          </a:p>
        </p:txBody>
      </p:sp>
      <p:sp>
        <p:nvSpPr>
          <p:cNvPr id="315" name="TextShape 3"/>
          <p:cNvSpPr txBox="1"/>
          <p:nvPr/>
        </p:nvSpPr>
        <p:spPr>
          <a:xfrm>
            <a:off x="5524559" y="3048119"/>
            <a:ext cx="4401695" cy="13207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dirty="0">
                <a:solidFill>
                  <a:srgbClr val="C5000B"/>
                </a:solidFill>
                <a:latin typeface="Arial"/>
              </a:rPr>
              <a:t>Coherence time doubles</a:t>
            </a:r>
            <a:endParaRPr dirty="0"/>
          </a:p>
          <a:p>
            <a:r>
              <a:rPr lang="en-US" sz="2800" dirty="0">
                <a:solidFill>
                  <a:srgbClr val="C5000B"/>
                </a:solidFill>
                <a:latin typeface="Arial"/>
              </a:rPr>
              <a:t>every 11 months.</a:t>
            </a:r>
            <a:endParaRPr dirty="0"/>
          </a:p>
        </p:txBody>
      </p:sp>
      <p:sp>
        <p:nvSpPr>
          <p:cNvPr id="316" name="TextShape 4"/>
          <p:cNvSpPr txBox="1"/>
          <p:nvPr/>
        </p:nvSpPr>
        <p:spPr>
          <a:xfrm>
            <a:off x="5568120" y="4701959"/>
            <a:ext cx="4195028" cy="76209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dirty="0">
                <a:latin typeface="Arial"/>
              </a:rPr>
              <a:t>Roughly equivalent:</a:t>
            </a:r>
            <a:endParaRPr dirty="0"/>
          </a:p>
        </p:txBody>
      </p:sp>
      <p:sp>
        <p:nvSpPr>
          <p:cNvPr id="317" name="TextShape 5"/>
          <p:cNvSpPr txBox="1"/>
          <p:nvPr/>
        </p:nvSpPr>
        <p:spPr>
          <a:xfrm>
            <a:off x="5628600" y="5836680"/>
            <a:ext cx="4134548" cy="14215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2800" dirty="0">
                <a:solidFill>
                  <a:srgbClr val="C5000B"/>
                </a:solidFill>
                <a:latin typeface="Arial"/>
              </a:rPr>
              <a:t>Error rate halves</a:t>
            </a:r>
            <a:endParaRPr dirty="0"/>
          </a:p>
          <a:p>
            <a:r>
              <a:rPr lang="en-US" sz="2800" dirty="0">
                <a:solidFill>
                  <a:srgbClr val="C5000B"/>
                </a:solidFill>
                <a:latin typeface="Arial"/>
              </a:rPr>
              <a:t>every 11 months.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icture 317"/>
          <p:cNvPicPr/>
          <p:nvPr/>
        </p:nvPicPr>
        <p:blipFill>
          <a:blip r:embed="rId2"/>
          <a:stretch/>
        </p:blipFill>
        <p:spPr>
          <a:xfrm>
            <a:off x="389520" y="1840320"/>
            <a:ext cx="9231120" cy="2798640"/>
          </a:xfrm>
          <a:prstGeom prst="rect">
            <a:avLst/>
          </a:prstGeom>
          <a:ln>
            <a:noFill/>
          </a:ln>
        </p:spPr>
      </p:pic>
      <p:pic>
        <p:nvPicPr>
          <p:cNvPr id="319" name="Picture 318"/>
          <p:cNvPicPr/>
          <p:nvPr/>
        </p:nvPicPr>
        <p:blipFill>
          <a:blip r:embed="rId3"/>
          <a:stretch/>
        </p:blipFill>
        <p:spPr>
          <a:xfrm>
            <a:off x="388800" y="5045040"/>
            <a:ext cx="9370800" cy="1876320"/>
          </a:xfrm>
          <a:prstGeom prst="rect">
            <a:avLst/>
          </a:prstGeom>
          <a:ln>
            <a:noFill/>
          </a:ln>
        </p:spPr>
      </p:pic>
      <p:sp>
        <p:nvSpPr>
          <p:cNvPr id="320" name="CustomShape 1"/>
          <p:cNvSpPr/>
          <p:nvPr/>
        </p:nvSpPr>
        <p:spPr>
          <a:xfrm>
            <a:off x="1879200" y="5792760"/>
            <a:ext cx="805320" cy="38124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1" name="CustomShape 2"/>
          <p:cNvSpPr/>
          <p:nvPr/>
        </p:nvSpPr>
        <p:spPr>
          <a:xfrm>
            <a:off x="9005760" y="5810400"/>
            <a:ext cx="753840" cy="381240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22" name="TextShape 3"/>
          <p:cNvSpPr txBox="1"/>
          <p:nvPr/>
        </p:nvSpPr>
        <p:spPr>
          <a:xfrm>
            <a:off x="7498800" y="578880"/>
            <a:ext cx="2128320" cy="5461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3200" u="sng">
                <a:solidFill>
                  <a:srgbClr val="CC0000"/>
                </a:solidFill>
                <a:latin typeface="Arial"/>
              </a:rPr>
              <a:t>April, 2014</a:t>
            </a:r>
            <a:endParaRPr/>
          </a:p>
        </p:txBody>
      </p:sp>
      <p:pic>
        <p:nvPicPr>
          <p:cNvPr id="323" name="Picture 322"/>
          <p:cNvPicPr/>
          <p:nvPr/>
        </p:nvPicPr>
        <p:blipFill>
          <a:blip r:embed="rId4"/>
          <a:stretch/>
        </p:blipFill>
        <p:spPr>
          <a:xfrm>
            <a:off x="623160" y="306720"/>
            <a:ext cx="1541520" cy="1178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504000" y="363960"/>
            <a:ext cx="8848080" cy="6736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>
              <a:buSzPct val="45000"/>
            </a:pPr>
            <a:r>
              <a:rPr lang="en-US" sz="2800" dirty="0" smtClean="0">
                <a:solidFill>
                  <a:srgbClr val="0000FF"/>
                </a:solidFill>
                <a:latin typeface="Arial"/>
              </a:rPr>
              <a:t>-March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, 2014 (Trapped ion </a:t>
            </a:r>
            <a:r>
              <a:rPr lang="en-US" sz="2800" dirty="0" err="1">
                <a:solidFill>
                  <a:srgbClr val="0000FF"/>
                </a:solidFill>
                <a:latin typeface="Arial"/>
              </a:rPr>
              <a:t>qubits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:</a:t>
            </a:r>
            <a:endParaRPr sz="2800" dirty="0"/>
          </a:p>
          <a:p>
            <a:pPr>
              <a:buSzPct val="45000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Lockheed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-Martin/University of Maryland quantum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 </a:t>
            </a:r>
          </a:p>
          <a:p>
            <a:pPr>
              <a:buSzPct val="45000"/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"/>
              </a:rPr>
              <a:t>engineering </a:t>
            </a:r>
            <a:r>
              <a:rPr lang="en-US" sz="2800" dirty="0">
                <a:solidFill>
                  <a:srgbClr val="000000"/>
                </a:solidFill>
                <a:latin typeface="Arial"/>
              </a:rPr>
              <a:t>center announced</a:t>
            </a:r>
            <a:endParaRPr sz="2800" dirty="0"/>
          </a:p>
          <a:p>
            <a:pPr>
              <a:buSzPct val="45000"/>
            </a:pPr>
            <a:r>
              <a:rPr lang="en-US" sz="2800" dirty="0" smtClean="0">
                <a:solidFill>
                  <a:srgbClr val="C5000B"/>
                </a:solidFill>
                <a:latin typeface="Arial"/>
              </a:rPr>
              <a:t>-</a:t>
            </a:r>
            <a:r>
              <a:rPr lang="en-US" sz="2800" dirty="0" smtClean="0">
                <a:solidFill>
                  <a:srgbClr val="C5000B"/>
                </a:solidFill>
                <a:latin typeface="Arial"/>
              </a:rPr>
              <a:t>April</a:t>
            </a:r>
            <a:r>
              <a:rPr lang="en-US" sz="2800" dirty="0">
                <a:solidFill>
                  <a:srgbClr val="C5000B"/>
                </a:solidFill>
                <a:latin typeface="Arial"/>
              </a:rPr>
              <a:t>, 2014 (Superconducting </a:t>
            </a:r>
            <a:r>
              <a:rPr lang="en-US" sz="2800" dirty="0" err="1">
                <a:solidFill>
                  <a:srgbClr val="C5000B"/>
                </a:solidFill>
                <a:latin typeface="Arial"/>
              </a:rPr>
              <a:t>qubits</a:t>
            </a:r>
            <a:r>
              <a:rPr lang="en-US" sz="2800" dirty="0">
                <a:solidFill>
                  <a:srgbClr val="C5000B"/>
                </a:solidFill>
                <a:latin typeface="Arial"/>
              </a:rPr>
              <a:t>)</a:t>
            </a:r>
            <a:r>
              <a:rPr lang="en-US" sz="2800" dirty="0">
                <a:latin typeface="Arial"/>
              </a:rPr>
              <a:t>:</a:t>
            </a:r>
            <a:endParaRPr sz="2800" dirty="0"/>
          </a:p>
          <a:p>
            <a:pPr>
              <a:buSzPct val="45000"/>
            </a:pPr>
            <a:r>
              <a:rPr lang="en-US" sz="2800" dirty="0" smtClean="0">
                <a:latin typeface="Arial"/>
              </a:rPr>
              <a:t> Martinis </a:t>
            </a:r>
            <a:r>
              <a:rPr lang="en-US" sz="2800" dirty="0">
                <a:latin typeface="Arial"/>
              </a:rPr>
              <a:t>threshold paper</a:t>
            </a:r>
            <a:endParaRPr sz="2800" dirty="0"/>
          </a:p>
          <a:p>
            <a:pPr>
              <a:buSzPct val="45000"/>
            </a:pPr>
            <a:r>
              <a:rPr lang="en-US" sz="2800" dirty="0" smtClean="0">
                <a:solidFill>
                  <a:srgbClr val="C5000B"/>
                </a:solidFill>
                <a:latin typeface="Arial"/>
              </a:rPr>
              <a:t>-September</a:t>
            </a:r>
            <a:r>
              <a:rPr lang="en-US" sz="2800" dirty="0">
                <a:solidFill>
                  <a:srgbClr val="C5000B"/>
                </a:solidFill>
                <a:latin typeface="Arial"/>
              </a:rPr>
              <a:t>, 2014 (Superconducting </a:t>
            </a:r>
            <a:r>
              <a:rPr lang="en-US" sz="2800" dirty="0" err="1">
                <a:solidFill>
                  <a:srgbClr val="C5000B"/>
                </a:solidFill>
                <a:latin typeface="Arial"/>
              </a:rPr>
              <a:t>qubits</a:t>
            </a:r>
            <a:r>
              <a:rPr lang="en-US" sz="2800" dirty="0">
                <a:solidFill>
                  <a:srgbClr val="C5000B"/>
                </a:solidFill>
                <a:latin typeface="Arial"/>
              </a:rPr>
              <a:t>)</a:t>
            </a:r>
            <a:r>
              <a:rPr lang="en-US" sz="2800" dirty="0">
                <a:latin typeface="Arial"/>
              </a:rPr>
              <a:t>:</a:t>
            </a:r>
            <a:endParaRPr sz="2800" dirty="0"/>
          </a:p>
          <a:p>
            <a:pPr>
              <a:buSzPct val="45000"/>
            </a:pPr>
            <a:r>
              <a:rPr lang="en-US" sz="2800" dirty="0" smtClean="0">
                <a:latin typeface="Arial"/>
              </a:rPr>
              <a:t> Google </a:t>
            </a:r>
            <a:r>
              <a:rPr lang="en-US" sz="2800" dirty="0">
                <a:latin typeface="Arial"/>
              </a:rPr>
              <a:t>buys Martinis Lab</a:t>
            </a:r>
            <a:endParaRPr sz="2800" dirty="0"/>
          </a:p>
          <a:p>
            <a:pPr>
              <a:buSzPct val="45000"/>
            </a:pPr>
            <a:r>
              <a:rPr lang="en-US" sz="2800" dirty="0" smtClean="0">
                <a:solidFill>
                  <a:srgbClr val="008000"/>
                </a:solidFill>
                <a:latin typeface="Arial"/>
              </a:rPr>
              <a:t>-October</a:t>
            </a:r>
            <a:r>
              <a:rPr lang="en-US" sz="2800" dirty="0">
                <a:solidFill>
                  <a:srgbClr val="008000"/>
                </a:solidFill>
                <a:latin typeface="Arial"/>
              </a:rPr>
              <a:t>, 2014 (Silicon-based </a:t>
            </a:r>
            <a:r>
              <a:rPr lang="en-US" sz="2800" dirty="0" err="1">
                <a:solidFill>
                  <a:srgbClr val="008000"/>
                </a:solidFill>
                <a:latin typeface="Arial"/>
              </a:rPr>
              <a:t>qubits</a:t>
            </a:r>
            <a:r>
              <a:rPr lang="en-US" sz="2800" dirty="0">
                <a:solidFill>
                  <a:srgbClr val="008000"/>
                </a:solidFill>
                <a:latin typeface="Arial"/>
              </a:rPr>
              <a:t>)</a:t>
            </a:r>
            <a:r>
              <a:rPr lang="en-US" sz="2800" dirty="0">
                <a:latin typeface="Arial"/>
              </a:rPr>
              <a:t>:</a:t>
            </a:r>
            <a:endParaRPr sz="2800" dirty="0"/>
          </a:p>
          <a:p>
            <a:pPr>
              <a:buSzPct val="45000"/>
            </a:pPr>
            <a:r>
              <a:rPr lang="en-US" sz="2800" dirty="0" smtClean="0">
                <a:latin typeface="Arial"/>
              </a:rPr>
              <a:t> </a:t>
            </a:r>
            <a:r>
              <a:rPr lang="en-US" sz="2800" dirty="0" err="1" smtClean="0">
                <a:latin typeface="Arial"/>
              </a:rPr>
              <a:t>Morello</a:t>
            </a:r>
            <a:r>
              <a:rPr lang="en-US" sz="2800" dirty="0" smtClean="0">
                <a:latin typeface="Arial"/>
              </a:rPr>
              <a:t> </a:t>
            </a:r>
            <a:r>
              <a:rPr lang="en-US" sz="2800" dirty="0">
                <a:latin typeface="Arial"/>
              </a:rPr>
              <a:t>&amp; </a:t>
            </a:r>
            <a:r>
              <a:rPr lang="en-US" sz="2800" dirty="0" err="1">
                <a:latin typeface="Arial"/>
              </a:rPr>
              <a:t>Dzurak</a:t>
            </a:r>
            <a:r>
              <a:rPr lang="en-US" sz="2800" dirty="0">
                <a:latin typeface="Arial"/>
              </a:rPr>
              <a:t> at University of New South </a:t>
            </a:r>
            <a:r>
              <a:rPr lang="en-US" sz="2800" dirty="0" smtClean="0">
                <a:latin typeface="Arial"/>
              </a:rPr>
              <a:t> </a:t>
            </a:r>
          </a:p>
          <a:p>
            <a:pPr>
              <a:buSzPct val="45000"/>
            </a:pPr>
            <a:r>
              <a:rPr lang="en-US" sz="2800" dirty="0">
                <a:latin typeface="Arial"/>
              </a:rPr>
              <a:t> </a:t>
            </a:r>
            <a:r>
              <a:rPr lang="en-US" sz="2800" dirty="0" smtClean="0">
                <a:latin typeface="Arial"/>
              </a:rPr>
              <a:t>Wales </a:t>
            </a:r>
            <a:r>
              <a:rPr lang="en-US" sz="2800" dirty="0">
                <a:latin typeface="Arial"/>
              </a:rPr>
              <a:t>announce 99% gate fidelities</a:t>
            </a:r>
            <a:endParaRPr sz="2800" dirty="0"/>
          </a:p>
          <a:p>
            <a:pPr>
              <a:buSzPct val="45000"/>
            </a:pPr>
            <a:r>
              <a:rPr lang="en-US" sz="2800" dirty="0" smtClean="0">
                <a:solidFill>
                  <a:srgbClr val="0000FF"/>
                </a:solidFill>
                <a:latin typeface="Arial"/>
              </a:rPr>
              <a:t>-November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, 2014 (Trapped ion </a:t>
            </a:r>
            <a:r>
              <a:rPr lang="en-US" sz="2800" dirty="0" err="1">
                <a:solidFill>
                  <a:srgbClr val="0000FF"/>
                </a:solidFill>
                <a:latin typeface="Arial"/>
              </a:rPr>
              <a:t>qubits</a:t>
            </a:r>
            <a:r>
              <a:rPr lang="en-US" sz="2800" dirty="0">
                <a:solidFill>
                  <a:srgbClr val="0000FF"/>
                </a:solidFill>
                <a:latin typeface="Arial"/>
              </a:rPr>
              <a:t>)</a:t>
            </a:r>
            <a:r>
              <a:rPr lang="en-US" sz="2800" dirty="0">
                <a:latin typeface="Arial"/>
              </a:rPr>
              <a:t>:</a:t>
            </a:r>
            <a:endParaRPr sz="2800" dirty="0"/>
          </a:p>
          <a:p>
            <a:pPr>
              <a:buSzPct val="45000"/>
            </a:pPr>
            <a:r>
              <a:rPr lang="en-US" sz="2800" dirty="0" smtClean="0">
                <a:latin typeface="Arial"/>
              </a:rPr>
              <a:t> Oxford </a:t>
            </a:r>
            <a:r>
              <a:rPr lang="en-US" sz="2800" dirty="0">
                <a:latin typeface="Arial"/>
              </a:rPr>
              <a:t>announces Q20:20 project</a:t>
            </a:r>
            <a:endParaRPr sz="2800" dirty="0"/>
          </a:p>
          <a:p>
            <a:pPr>
              <a:buSzPct val="45000"/>
            </a:pPr>
            <a:r>
              <a:rPr lang="en-US" sz="2800" dirty="0" smtClean="0">
                <a:solidFill>
                  <a:srgbClr val="C5000B"/>
                </a:solidFill>
                <a:latin typeface="Arial"/>
              </a:rPr>
              <a:t>-April</a:t>
            </a:r>
            <a:r>
              <a:rPr lang="en-US" sz="2800" dirty="0">
                <a:solidFill>
                  <a:srgbClr val="C5000B"/>
                </a:solidFill>
                <a:latin typeface="Arial"/>
              </a:rPr>
              <a:t>, 2015 (Superconducting </a:t>
            </a:r>
            <a:r>
              <a:rPr lang="en-US" sz="2800" dirty="0" err="1">
                <a:solidFill>
                  <a:srgbClr val="C5000B"/>
                </a:solidFill>
                <a:latin typeface="Arial"/>
              </a:rPr>
              <a:t>qubits</a:t>
            </a:r>
            <a:r>
              <a:rPr lang="en-US" sz="2800" dirty="0">
                <a:solidFill>
                  <a:srgbClr val="C5000B"/>
                </a:solidFill>
                <a:latin typeface="Arial"/>
              </a:rPr>
              <a:t>)</a:t>
            </a:r>
            <a:r>
              <a:rPr lang="en-US" sz="2800" dirty="0">
                <a:latin typeface="Arial"/>
              </a:rPr>
              <a:t>:</a:t>
            </a:r>
            <a:endParaRPr sz="2800" dirty="0"/>
          </a:p>
          <a:p>
            <a:pPr>
              <a:buSzPct val="45000"/>
            </a:pPr>
            <a:r>
              <a:rPr lang="en-US" sz="2800" dirty="0" smtClean="0">
                <a:latin typeface="Arial"/>
              </a:rPr>
              <a:t> IBM </a:t>
            </a:r>
            <a:r>
              <a:rPr lang="en-US" sz="2800" dirty="0">
                <a:latin typeface="Arial"/>
              </a:rPr>
              <a:t>demonstrates error detecting codes</a:t>
            </a:r>
            <a:endParaRPr sz="2800" dirty="0"/>
          </a:p>
          <a:p>
            <a:pPr>
              <a:buSzPct val="45000"/>
            </a:pPr>
            <a:r>
              <a:rPr lang="en-US" sz="2800" dirty="0" smtClean="0">
                <a:latin typeface="Arial"/>
              </a:rPr>
              <a:t> So </a:t>
            </a:r>
            <a:r>
              <a:rPr lang="en-US" sz="2800" dirty="0">
                <a:latin typeface="Arial"/>
              </a:rPr>
              <a:t>does Delft University of technology</a:t>
            </a:r>
            <a:endParaRPr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469</Words>
  <Application>Microsoft Macintosh PowerPoint</Application>
  <PresentationFormat>Custom</PresentationFormat>
  <Paragraphs>80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Stephen</cp:lastModifiedBy>
  <cp:revision>2</cp:revision>
  <dcterms:modified xsi:type="dcterms:W3CDTF">2016-01-31T01:57:01Z</dcterms:modified>
</cp:coreProperties>
</file>